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553" r:id="rId4"/>
  </p:sldMasterIdLst>
  <p:notesMasterIdLst>
    <p:notesMasterId r:id="rId55"/>
  </p:notesMasterIdLst>
  <p:handoutMasterIdLst>
    <p:handoutMasterId r:id="rId56"/>
  </p:handoutMasterIdLst>
  <p:sldIdLst>
    <p:sldId id="329" r:id="rId5"/>
    <p:sldId id="338" r:id="rId6"/>
    <p:sldId id="1132" r:id="rId7"/>
    <p:sldId id="1128" r:id="rId8"/>
    <p:sldId id="1129" r:id="rId9"/>
    <p:sldId id="1130" r:id="rId10"/>
    <p:sldId id="1131" r:id="rId11"/>
    <p:sldId id="1064" r:id="rId12"/>
    <p:sldId id="1133" r:id="rId13"/>
    <p:sldId id="1153" r:id="rId14"/>
    <p:sldId id="1110" r:id="rId15"/>
    <p:sldId id="1111" r:id="rId16"/>
    <p:sldId id="995" r:id="rId17"/>
    <p:sldId id="1074" r:id="rId18"/>
    <p:sldId id="1099" r:id="rId19"/>
    <p:sldId id="1075" r:id="rId20"/>
    <p:sldId id="1048" r:id="rId21"/>
    <p:sldId id="1112" r:id="rId22"/>
    <p:sldId id="1114" r:id="rId23"/>
    <p:sldId id="351" r:id="rId24"/>
    <p:sldId id="1134" r:id="rId25"/>
    <p:sldId id="715" r:id="rId26"/>
    <p:sldId id="1135" r:id="rId27"/>
    <p:sldId id="1136" r:id="rId28"/>
    <p:sldId id="1137" r:id="rId29"/>
    <p:sldId id="1138" r:id="rId30"/>
    <p:sldId id="1139" r:id="rId31"/>
    <p:sldId id="1140" r:id="rId32"/>
    <p:sldId id="1141" r:id="rId33"/>
    <p:sldId id="1142" r:id="rId34"/>
    <p:sldId id="1143" r:id="rId35"/>
    <p:sldId id="1144" r:id="rId36"/>
    <p:sldId id="1145" r:id="rId37"/>
    <p:sldId id="1146" r:id="rId38"/>
    <p:sldId id="1148" r:id="rId39"/>
    <p:sldId id="1147" r:id="rId40"/>
    <p:sldId id="1149" r:id="rId41"/>
    <p:sldId id="1150" r:id="rId42"/>
    <p:sldId id="1122" r:id="rId43"/>
    <p:sldId id="814" r:id="rId44"/>
    <p:sldId id="820" r:id="rId45"/>
    <p:sldId id="900" r:id="rId46"/>
    <p:sldId id="901" r:id="rId47"/>
    <p:sldId id="1125" r:id="rId48"/>
    <p:sldId id="915" r:id="rId49"/>
    <p:sldId id="1151" r:id="rId50"/>
    <p:sldId id="916" r:id="rId51"/>
    <p:sldId id="917" r:id="rId52"/>
    <p:sldId id="1152" r:id="rId53"/>
    <p:sldId id="1126" r:id="rId5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0F8F"/>
    <a:srgbClr val="160B65"/>
    <a:srgbClr val="C9E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959" autoAdjust="0"/>
    <p:restoredTop sz="96208" autoAdjust="0"/>
  </p:normalViewPr>
  <p:slideViewPr>
    <p:cSldViewPr snapToGrid="0" snapToObjects="1">
      <p:cViewPr varScale="1">
        <p:scale>
          <a:sx n="156" d="100"/>
          <a:sy n="156" d="100"/>
        </p:scale>
        <p:origin x="176" y="4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72BBF-1D90-404D-AE89-6549A18CC1EF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48F20-DBFB-F64E-A39D-7482FA117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20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BDA1B-4930-2F42-AEB8-4D46AFEEC037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DD508-1DDA-5043-9221-B9F072B1E9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03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9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1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30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32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629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62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18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9771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05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19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391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72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84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0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03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49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\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DD508-1DDA-5043-9221-B9F072B1E9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9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3" y="1428750"/>
            <a:ext cx="6938963" cy="1186703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4" y="2615453"/>
            <a:ext cx="6938961" cy="85725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4286250"/>
            <a:ext cx="2133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2/17/25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4286250"/>
            <a:ext cx="2895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286250"/>
            <a:ext cx="4572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515075"/>
            <a:ext cx="7315200" cy="300529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214352"/>
            <a:ext cx="7315200" cy="29354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505048"/>
            <a:ext cx="742950" cy="271463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4227438"/>
            <a:ext cx="742950" cy="271463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4227438"/>
            <a:ext cx="742950" cy="271463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505048"/>
            <a:ext cx="742950" cy="271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3429000" cy="10287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685800"/>
            <a:ext cx="3108960" cy="361188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00251"/>
            <a:ext cx="3429000" cy="21717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744756"/>
            <a:ext cx="3429000" cy="1802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424423"/>
            <a:ext cx="742950" cy="271463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3096185"/>
            <a:ext cx="742950" cy="271463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3096185"/>
            <a:ext cx="742950" cy="271463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424423"/>
            <a:ext cx="742950" cy="271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304615"/>
            <a:ext cx="6583680" cy="588309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585619"/>
            <a:ext cx="4572000" cy="260066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84544"/>
            <a:ext cx="7543800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3903009"/>
            <a:ext cx="6362700" cy="1857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3096185"/>
            <a:ext cx="742950" cy="271463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3096185"/>
            <a:ext cx="742950" cy="271463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424423"/>
            <a:ext cx="742950" cy="271463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424423"/>
            <a:ext cx="742950" cy="2714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3304615"/>
            <a:ext cx="6583680" cy="588309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585619"/>
            <a:ext cx="2743200" cy="260066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084544"/>
            <a:ext cx="7543800" cy="45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3903009"/>
            <a:ext cx="6362700" cy="185738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585619"/>
            <a:ext cx="2743200" cy="260066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563220"/>
            <a:ext cx="7543800" cy="2729753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691536"/>
            <a:ext cx="1676400" cy="36111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536"/>
            <a:ext cx="5638800" cy="361116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645459"/>
            <a:ext cx="247364" cy="37033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20" y="3028950"/>
            <a:ext cx="6938963" cy="880782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1" y="3909733"/>
            <a:ext cx="6938961" cy="581585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4661227"/>
            <a:ext cx="2133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4661227"/>
            <a:ext cx="28956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4661227"/>
            <a:ext cx="457200" cy="206609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36851"/>
            <a:ext cx="7315200" cy="300529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753342"/>
            <a:ext cx="6766560" cy="2047009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428749"/>
            <a:ext cx="6938964" cy="118670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2615453"/>
            <a:ext cx="6938960" cy="85725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3866"/>
            <a:ext cx="7315200" cy="267287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518154"/>
            <a:ext cx="7315200" cy="26728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3220"/>
            <a:ext cx="3429000" cy="2729484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1563220"/>
            <a:ext cx="3429000" cy="2729484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379935"/>
            <a:ext cx="2743200" cy="677465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28850"/>
            <a:ext cx="3429000" cy="2063853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379935"/>
            <a:ext cx="2743200" cy="677465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228850"/>
            <a:ext cx="3429000" cy="2063853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014537"/>
            <a:ext cx="2609850" cy="100013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014537"/>
            <a:ext cx="2609850" cy="1000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4" y="1267385"/>
            <a:ext cx="7953375" cy="228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3429000" cy="10287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685800"/>
            <a:ext cx="3429000" cy="361188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000251"/>
            <a:ext cx="3429000" cy="2171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44756"/>
            <a:ext cx="3429000" cy="18023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563220"/>
            <a:ext cx="6949440" cy="2729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588809"/>
            <a:ext cx="2133600" cy="206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88809"/>
            <a:ext cx="2895600" cy="206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588809"/>
            <a:ext cx="457200" cy="206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554" r:id="rId1"/>
    <p:sldLayoutId id="2147493555" r:id="rId2"/>
    <p:sldLayoutId id="2147493556" r:id="rId3"/>
    <p:sldLayoutId id="2147493557" r:id="rId4"/>
    <p:sldLayoutId id="2147493558" r:id="rId5"/>
    <p:sldLayoutId id="2147493559" r:id="rId6"/>
    <p:sldLayoutId id="2147493560" r:id="rId7"/>
    <p:sldLayoutId id="2147493561" r:id="rId8"/>
    <p:sldLayoutId id="2147493562" r:id="rId9"/>
    <p:sldLayoutId id="2147493563" r:id="rId10"/>
    <p:sldLayoutId id="2147493564" r:id="rId11"/>
    <p:sldLayoutId id="2147493565" r:id="rId12"/>
    <p:sldLayoutId id="2147493566" r:id="rId13"/>
    <p:sldLayoutId id="214749356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gcokerdevelopment.com/" TargetMode="External"/><Relationship Id="rId2" Type="http://schemas.openxmlformats.org/officeDocument/2006/relationships/hyperlink" Target="http://www.kc4l.org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https://images.squarespace-cdn.com/content/v1/54df028ee4b065fefa516d2d/1524152246742-P4D2LWOR89Y7R1X7FN8P/Screen+Shot+2018-04-12+at+02.38.06.png?format=1500w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gcokerdevelopment.com/" TargetMode="External"/><Relationship Id="rId2" Type="http://schemas.openxmlformats.org/officeDocument/2006/relationships/hyperlink" Target="http://www.kc4l.org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0B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8" y="3420533"/>
            <a:ext cx="8444088" cy="1587499"/>
          </a:xfrm>
        </p:spPr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Greg Coker</a:t>
            </a:r>
            <a:br>
              <a:rPr lang="en-US" sz="3200" dirty="0">
                <a:solidFill>
                  <a:srgbClr val="FFFF00"/>
                </a:solidFill>
              </a:rPr>
            </a:br>
            <a:r>
              <a:rPr lang="en-US" sz="32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www.KC4L.org</a:t>
            </a:r>
            <a:br>
              <a:rPr lang="en-US" sz="3200" dirty="0">
                <a:solidFill>
                  <a:srgbClr val="FF0000"/>
                </a:solidFill>
              </a:rPr>
            </a:br>
            <a:r>
              <a:rPr lang="en-US" sz="32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www.gregcokerdevelopment.com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023" y="135466"/>
            <a:ext cx="88053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</a:rPr>
              <a:t>Next-Level Leadership: </a:t>
            </a:r>
            <a:r>
              <a:rPr lang="en-US" sz="4400" b="1" dirty="0">
                <a:solidFill>
                  <a:srgbClr val="FFFF00"/>
                </a:solidFill>
              </a:rPr>
              <a:t>The </a:t>
            </a:r>
            <a:r>
              <a:rPr lang="en-US" sz="4400" b="1" i="1" dirty="0">
                <a:solidFill>
                  <a:srgbClr val="FFFF00"/>
                </a:solidFill>
              </a:rPr>
              <a:t>Skills</a:t>
            </a:r>
            <a:r>
              <a:rPr lang="en-US" sz="4400" b="1" dirty="0">
                <a:solidFill>
                  <a:srgbClr val="FFFF00"/>
                </a:solidFill>
              </a:rPr>
              <a:t> Needed &amp; the </a:t>
            </a:r>
            <a:r>
              <a:rPr lang="en-US" sz="4400" b="1" i="1" dirty="0">
                <a:solidFill>
                  <a:srgbClr val="FFFF00"/>
                </a:solidFill>
              </a:rPr>
              <a:t>Dynamics</a:t>
            </a:r>
            <a:r>
              <a:rPr lang="en-US" sz="4400" b="1" dirty="0">
                <a:solidFill>
                  <a:srgbClr val="FFFF00"/>
                </a:solidFill>
              </a:rPr>
              <a:t> that Exist as </a:t>
            </a:r>
            <a:r>
              <a:rPr lang="en-US" sz="4400" b="1">
                <a:solidFill>
                  <a:srgbClr val="FFFF00"/>
                </a:solidFill>
              </a:rPr>
              <a:t>You Navigate </a:t>
            </a:r>
            <a:r>
              <a:rPr lang="en-US" sz="4400" b="1" dirty="0">
                <a:solidFill>
                  <a:srgbClr val="FFFF00"/>
                </a:solidFill>
              </a:rPr>
              <a:t>Your </a:t>
            </a:r>
            <a:r>
              <a:rPr lang="en-US" sz="4400" b="1">
                <a:solidFill>
                  <a:srgbClr val="FFFF00"/>
                </a:solidFill>
              </a:rPr>
              <a:t>Ascent    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37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1E0F8F"/>
                </a:solidFill>
              </a:rPr>
              <a:t>Next-Level Leaders understand the value of the Left Tackle!</a:t>
            </a:r>
          </a:p>
        </p:txBody>
      </p:sp>
    </p:spTree>
    <p:extLst>
      <p:ext uri="{BB962C8B-B14F-4D97-AF65-F5344CB8AC3E}">
        <p14:creationId xmlns:p14="http://schemas.microsoft.com/office/powerpoint/2010/main" val="2306980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i="1" dirty="0">
                <a:solidFill>
                  <a:srgbClr val="C00000"/>
                </a:solidFill>
              </a:rPr>
              <a:t>Leadership</a:t>
            </a:r>
            <a:r>
              <a:rPr lang="en-US" sz="3200" b="1" dirty="0">
                <a:solidFill>
                  <a:srgbClr val="7030A0"/>
                </a:solidFill>
              </a:rPr>
              <a:t> is important but it’s </a:t>
            </a:r>
            <a:r>
              <a:rPr lang="en-US" sz="3200" b="1" i="1" dirty="0">
                <a:solidFill>
                  <a:srgbClr val="C00000"/>
                </a:solidFill>
              </a:rPr>
              <a:t>Followers </a:t>
            </a:r>
            <a:r>
              <a:rPr lang="en-US" sz="3200" b="1" dirty="0">
                <a:solidFill>
                  <a:srgbClr val="7030A0"/>
                </a:solidFill>
              </a:rPr>
              <a:t>who really make the difference in creating a movement!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br>
              <a:rPr lang="en-US" sz="3200" b="1" dirty="0">
                <a:solidFill>
                  <a:srgbClr val="7030A0"/>
                </a:solidFill>
              </a:rPr>
            </a:br>
            <a:endParaRPr lang="en-US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52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2105058"/>
            <a:ext cx="749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050" name="Picture 2" descr="Diffusion of Innovation: Getting past the first wave of ...">
            <a:extLst>
              <a:ext uri="{FF2B5EF4-FFF2-40B4-BE49-F238E27FC236}">
                <a16:creationId xmlns:a16="http://schemas.microsoft.com/office/drawing/2014/main" id="{FA782ED9-C644-F16A-82E0-566A0997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0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291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187049"/>
            <a:ext cx="7493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Next-Level Leaders are</a:t>
            </a:r>
          </a:p>
          <a:p>
            <a:pPr algn="ctr"/>
            <a:r>
              <a:rPr lang="en-US" sz="4000" b="1" dirty="0">
                <a:solidFill>
                  <a:srgbClr val="0070C0"/>
                </a:solidFill>
              </a:rPr>
              <a:t>Multipliers</a:t>
            </a:r>
            <a:endParaRPr lang="en-US" sz="5400" dirty="0">
              <a:solidFill>
                <a:srgbClr val="0070C0"/>
              </a:solidFill>
            </a:endParaRPr>
          </a:p>
          <a:p>
            <a:pPr algn="ctr"/>
            <a:r>
              <a:rPr lang="en-US" sz="5400" b="1" i="1" u="sng" dirty="0"/>
              <a:t> </a:t>
            </a:r>
            <a:r>
              <a:rPr lang="en-US" sz="5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24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041400" y="2086980"/>
            <a:ext cx="7531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Next-Level Leaders </a:t>
            </a:r>
            <a:r>
              <a:rPr lang="en-US" sz="4400" b="1" i="1" dirty="0">
                <a:solidFill>
                  <a:srgbClr val="FF0000"/>
                </a:solidFill>
              </a:rPr>
              <a:t>Delegate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en-US" sz="4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2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26" y="285751"/>
            <a:ext cx="8012974" cy="663484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7030A0"/>
                </a:solidFill>
              </a:rPr>
              <a:t>Delegate Unless You Can…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271451"/>
            <a:ext cx="8795658" cy="359923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Lead Through It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(you have unique skills/experience for the task at hand that others do not)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Learn From It 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(a unique opportunity to build lacking skills/experience that will ultimately make you a better leader.</a:t>
            </a:r>
          </a:p>
          <a:p>
            <a:pPr marL="514350" indent="-514350">
              <a:buAutoNum type="arabicPeriod"/>
            </a:pP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810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he Eisenhower Matrix: Prioritize Your Time on What Matters ...">
            <a:extLst>
              <a:ext uri="{FF2B5EF4-FFF2-40B4-BE49-F238E27FC236}">
                <a16:creationId xmlns:a16="http://schemas.microsoft.com/office/drawing/2014/main" id="{6A4DC58D-B71C-8D2D-4296-1216CB00E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96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596188"/>
            <a:ext cx="9065940" cy="112294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/>
              <a:t>Next-Level Leaders are Aware of the Shadow they Cast.    </a:t>
            </a:r>
          </a:p>
        </p:txBody>
      </p:sp>
    </p:spTree>
    <p:extLst>
      <p:ext uri="{BB962C8B-B14F-4D97-AF65-F5344CB8AC3E}">
        <p14:creationId xmlns:p14="http://schemas.microsoft.com/office/powerpoint/2010/main" val="5524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</a:rPr>
              <a:t>When top leaders are asked if they act as a role model for desired culture change, 86% respond YES. </a:t>
            </a:r>
            <a:r>
              <a:rPr lang="en-US" sz="3600" b="1" dirty="0">
                <a:solidFill>
                  <a:srgbClr val="FF0000"/>
                </a:solidFill>
              </a:rPr>
              <a:t>Only 53% of their direct reports concur.    </a:t>
            </a:r>
          </a:p>
        </p:txBody>
      </p:sp>
    </p:spTree>
    <p:extLst>
      <p:ext uri="{BB962C8B-B14F-4D97-AF65-F5344CB8AC3E}">
        <p14:creationId xmlns:p14="http://schemas.microsoft.com/office/powerpoint/2010/main" val="3735254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" y="1596188"/>
            <a:ext cx="8965579" cy="112294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Next-Level Leaders are Bus Drivers </a:t>
            </a:r>
            <a:r>
              <a:rPr lang="en-US" sz="3600" b="1" dirty="0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716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E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331" b="93934" l="4236" r="92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391" y="0"/>
            <a:ext cx="585477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56" y="1358537"/>
            <a:ext cx="4110044" cy="32360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Right People on the Bus </a:t>
            </a:r>
            <a:r>
              <a:rPr lang="en-US" sz="2400" b="1" dirty="0">
                <a:solidFill>
                  <a:srgbClr val="008000"/>
                </a:solidFill>
              </a:rPr>
              <a:t>(Recruitment/Selection)</a:t>
            </a:r>
          </a:p>
          <a:p>
            <a:pPr marL="0" indent="0">
              <a:buNone/>
            </a:pPr>
            <a:r>
              <a:rPr lang="en-US" sz="2400" b="1" dirty="0"/>
              <a:t>Right People in the Right Seat </a:t>
            </a:r>
            <a:r>
              <a:rPr lang="en-US" sz="2400" b="1" dirty="0">
                <a:solidFill>
                  <a:srgbClr val="008000"/>
                </a:solidFill>
              </a:rPr>
              <a:t>(Alignment)</a:t>
            </a:r>
          </a:p>
          <a:p>
            <a:pPr marL="0" indent="0">
              <a:buNone/>
            </a:pPr>
            <a:r>
              <a:rPr lang="en-US" sz="2400" b="1" dirty="0"/>
              <a:t>Wrong People off the Bus! </a:t>
            </a:r>
            <a:r>
              <a:rPr lang="en-US" sz="2400" b="1" dirty="0">
                <a:solidFill>
                  <a:srgbClr val="FF0000"/>
                </a:solidFill>
              </a:rPr>
              <a:t>(With self-esteem intact </a:t>
            </a:r>
            <a:r>
              <a:rPr lang="en-US" sz="2400" b="1" i="1" dirty="0">
                <a:solidFill>
                  <a:srgbClr val="FF0000"/>
                </a:solidFill>
              </a:rPr>
              <a:t>if possible)</a:t>
            </a:r>
          </a:p>
        </p:txBody>
      </p:sp>
      <p:pic>
        <p:nvPicPr>
          <p:cNvPr id="4" name="Picture 3" descr="Bu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44" y="985831"/>
            <a:ext cx="4038600" cy="38608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85CCB4D-8094-F64A-B7B5-6D4CC9709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285750"/>
            <a:ext cx="7543800" cy="4022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" y="1596188"/>
            <a:ext cx="8965579" cy="112294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Next-Level Leaders Deliver on the </a:t>
            </a:r>
            <a:r>
              <a:rPr lang="en-US" sz="3600" b="1" dirty="0">
                <a:solidFill>
                  <a:srgbClr val="00B050"/>
                </a:solidFill>
              </a:rPr>
              <a:t>Four Things Followers Really Want     </a:t>
            </a:r>
          </a:p>
        </p:txBody>
      </p:sp>
    </p:spTree>
    <p:extLst>
      <p:ext uri="{BB962C8B-B14F-4D97-AF65-F5344CB8AC3E}">
        <p14:creationId xmlns:p14="http://schemas.microsoft.com/office/powerpoint/2010/main" val="266471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05243"/>
            <a:ext cx="8513686" cy="316441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Trust </a:t>
            </a:r>
          </a:p>
          <a:p>
            <a:pPr>
              <a:buAutoNum type="arabicPeriod"/>
            </a:pPr>
            <a:r>
              <a:rPr lang="en-US" sz="3200" b="1" i="1" dirty="0">
                <a:solidFill>
                  <a:srgbClr val="1E0F8F"/>
                </a:solidFill>
              </a:rPr>
              <a:t>Compassion</a:t>
            </a:r>
          </a:p>
          <a:p>
            <a:pPr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Stability </a:t>
            </a:r>
            <a:r>
              <a:rPr lang="en-US" sz="3200" b="1" dirty="0">
                <a:solidFill>
                  <a:srgbClr val="00B050"/>
                </a:solidFill>
              </a:rPr>
              <a:t>(in times of VUCA)</a:t>
            </a:r>
          </a:p>
          <a:p>
            <a:pPr>
              <a:buAutoNum type="arabicPeriod"/>
            </a:pPr>
            <a:r>
              <a:rPr lang="en-US" sz="3200" b="1" i="1" dirty="0">
                <a:solidFill>
                  <a:srgbClr val="1E0F8F"/>
                </a:solidFill>
              </a:rPr>
              <a:t>Hope 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A43EA2-386B-B0B1-571C-8A586FF7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3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" y="1596188"/>
            <a:ext cx="8965579" cy="112294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7030A0"/>
                </a:solidFill>
              </a:rPr>
              <a:t>Next-Level Leaders are </a:t>
            </a:r>
            <a:r>
              <a:rPr lang="en-US" sz="3600" b="1" dirty="0">
                <a:solidFill>
                  <a:srgbClr val="00B050"/>
                </a:solidFill>
              </a:rPr>
              <a:t>Fully Engaged</a:t>
            </a:r>
            <a:r>
              <a:rPr lang="en-US" sz="3600" b="1" dirty="0">
                <a:solidFill>
                  <a:srgbClr val="7030A0"/>
                </a:solidFill>
              </a:rPr>
              <a:t>!</a:t>
            </a:r>
            <a:r>
              <a:rPr lang="en-US" sz="3600" b="1" dirty="0">
                <a:solidFill>
                  <a:srgbClr val="FF0000"/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82024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BA2800"/>
                </a:solidFill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1813"/>
            <a:ext cx="8371837" cy="2806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BA2800"/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00B050"/>
                </a:solidFill>
              </a:rPr>
              <a:t>26% of Leaders are Fully Engaged 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/>
              <a:t>55% of Leaders are Partially Engaged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800" b="1" dirty="0">
                <a:solidFill>
                  <a:srgbClr val="C00000"/>
                </a:solidFill>
              </a:rPr>
              <a:t>19% of Leaders are Totally Disengaged </a:t>
            </a:r>
            <a:r>
              <a:rPr lang="en-US" sz="2400" b="1" dirty="0">
                <a:solidFill>
                  <a:schemeClr val="bg1"/>
                </a:solidFill>
              </a:rPr>
              <a:t>	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					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1908811"/>
            <a:ext cx="8412480" cy="13017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Next-Level Leaders are </a:t>
            </a:r>
            <a:r>
              <a:rPr lang="en-US" sz="3600" b="1" dirty="0">
                <a:solidFill>
                  <a:srgbClr val="C00000"/>
                </a:solidFill>
              </a:rPr>
              <a:t>WIG</a:t>
            </a:r>
            <a:r>
              <a:rPr lang="en-US" sz="3600" b="1" dirty="0">
                <a:solidFill>
                  <a:srgbClr val="7030A0"/>
                </a:solidFill>
              </a:rPr>
              <a:t> Focused </a:t>
            </a:r>
          </a:p>
        </p:txBody>
      </p:sp>
    </p:spTree>
    <p:extLst>
      <p:ext uri="{BB962C8B-B14F-4D97-AF65-F5344CB8AC3E}">
        <p14:creationId xmlns:p14="http://schemas.microsoft.com/office/powerpoint/2010/main" val="319539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EED8CEE-6DBF-A84F-AFC0-597BD9171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6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72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533" y="1908811"/>
            <a:ext cx="8857397" cy="130174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Next-Level Leaders are Driven by  </a:t>
            </a:r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00B050"/>
                </a:solidFill>
              </a:rPr>
              <a:t>Three Questions </a:t>
            </a:r>
          </a:p>
        </p:txBody>
      </p:sp>
    </p:spTree>
    <p:extLst>
      <p:ext uri="{BB962C8B-B14F-4D97-AF65-F5344CB8AC3E}">
        <p14:creationId xmlns:p14="http://schemas.microsoft.com/office/powerpoint/2010/main" val="23344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" y="1005840"/>
            <a:ext cx="8701021" cy="358878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solidFill>
                <a:srgbClr val="BA2800"/>
              </a:solidFill>
            </a:endParaRPr>
          </a:p>
          <a:p>
            <a:pPr>
              <a:spcBef>
                <a:spcPts val="0"/>
              </a:spcBef>
              <a:spcAft>
                <a:spcPts val="2000"/>
              </a:spcAft>
              <a:buAutoNum type="arabicPeriod"/>
            </a:pPr>
            <a:r>
              <a:rPr lang="en-US" sz="3200" b="1" dirty="0"/>
              <a:t>What’s going well?</a:t>
            </a:r>
          </a:p>
          <a:p>
            <a:pPr>
              <a:spcBef>
                <a:spcPts val="0"/>
              </a:spcBef>
              <a:spcAft>
                <a:spcPts val="2000"/>
              </a:spcAft>
              <a:buAutoNum type="arabicPeriod"/>
            </a:pPr>
            <a:r>
              <a:rPr lang="en-US" sz="3200" b="1" dirty="0">
                <a:solidFill>
                  <a:srgbClr val="C00000"/>
                </a:solidFill>
              </a:rPr>
              <a:t>Where, if at all, are you/we getting stuck?  </a:t>
            </a:r>
          </a:p>
          <a:p>
            <a:pPr>
              <a:spcBef>
                <a:spcPts val="0"/>
              </a:spcBef>
              <a:spcAft>
                <a:spcPts val="2000"/>
              </a:spcAft>
              <a:buAutoNum type="arabicPeriod"/>
            </a:pPr>
            <a:r>
              <a:rPr lang="en-US" sz="3200" b="1" dirty="0"/>
              <a:t>What should you/we be doing differently moving forward? </a:t>
            </a:r>
          </a:p>
          <a:p>
            <a:pPr marL="0" indent="0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400" b="1" dirty="0">
                <a:solidFill>
                  <a:schemeClr val="bg1"/>
                </a:solidFill>
              </a:rPr>
              <a:t>	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					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BEA669-CFCC-4398-10E1-B37900736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1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735726"/>
            <a:ext cx="749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Next-Level Leaders Realize Some Ships </a:t>
            </a:r>
            <a:r>
              <a:rPr lang="en-US" sz="4400" b="1" i="1" dirty="0">
                <a:solidFill>
                  <a:srgbClr val="FF0000"/>
                </a:solidFill>
              </a:rPr>
              <a:t>Need Burning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2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1908811"/>
            <a:ext cx="8412480" cy="1301749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Performance alone will not necessarily get you to the </a:t>
            </a:r>
            <a:r>
              <a:rPr lang="en-US" sz="3600" b="1" dirty="0">
                <a:solidFill>
                  <a:srgbClr val="FF0000"/>
                </a:solidFill>
              </a:rPr>
              <a:t>Next Level</a:t>
            </a:r>
            <a:r>
              <a:rPr lang="en-US" sz="3600" b="1" dirty="0">
                <a:solidFill>
                  <a:srgbClr val="7030A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2285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rn Ship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30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96188"/>
            <a:ext cx="9034818" cy="112294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Next-Level Leaders Value </a:t>
            </a:r>
            <a:r>
              <a:rPr lang="en-US" sz="3200" b="1" u="sng" dirty="0">
                <a:solidFill>
                  <a:srgbClr val="00B050"/>
                </a:solidFill>
              </a:rPr>
              <a:t>Victory</a:t>
            </a:r>
            <a:r>
              <a:rPr lang="en-US" sz="3200" b="1" dirty="0">
                <a:solidFill>
                  <a:srgbClr val="7030A0"/>
                </a:solidFill>
              </a:rPr>
              <a:t> over </a:t>
            </a:r>
            <a:r>
              <a:rPr lang="en-US" sz="3200" b="1" dirty="0">
                <a:solidFill>
                  <a:srgbClr val="C00000"/>
                </a:solidFill>
              </a:rPr>
              <a:t>Winning</a:t>
            </a:r>
          </a:p>
        </p:txBody>
      </p:sp>
    </p:spTree>
    <p:extLst>
      <p:ext uri="{BB962C8B-B14F-4D97-AF65-F5344CB8AC3E}">
        <p14:creationId xmlns:p14="http://schemas.microsoft.com/office/powerpoint/2010/main" val="18755674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3" y="320634"/>
            <a:ext cx="8835242" cy="41088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Winning: Go to war, lose soldiers, win the battle, you come home as one of the few survivors.</a:t>
            </a:r>
            <a:br>
              <a:rPr lang="en-US" sz="3200" b="1" dirty="0">
                <a:solidFill>
                  <a:srgbClr val="7030A0"/>
                </a:solidFill>
              </a:rPr>
            </a:b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3200" b="1" dirty="0">
                <a:solidFill>
                  <a:srgbClr val="C00000"/>
                </a:solidFill>
              </a:rPr>
              <a:t>Victory: Go to war, win the battle, everyone makes it home. </a:t>
            </a:r>
          </a:p>
        </p:txBody>
      </p:sp>
    </p:spTree>
    <p:extLst>
      <p:ext uri="{BB962C8B-B14F-4D97-AF65-F5344CB8AC3E}">
        <p14:creationId xmlns:p14="http://schemas.microsoft.com/office/powerpoint/2010/main" val="32983947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0" y="1971585"/>
            <a:ext cx="9015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Next-Level Leaders Send Handwritten Notes!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685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3127" y="482383"/>
            <a:ext cx="89658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According to psychologists, receiving appreciation and acknowledgment releases dopamine and serotonin in the brain. </a:t>
            </a:r>
            <a:r>
              <a:rPr lang="en-US" sz="3600" b="1" dirty="0">
                <a:solidFill>
                  <a:srgbClr val="0070C0"/>
                </a:solidFill>
              </a:rPr>
              <a:t>So does expressing it. Whether it’s received or written, gratefulness automatically redirects the mind to the present. </a:t>
            </a:r>
          </a:p>
        </p:txBody>
      </p:sp>
    </p:spTree>
    <p:extLst>
      <p:ext uri="{BB962C8B-B14F-4D97-AF65-F5344CB8AC3E}">
        <p14:creationId xmlns:p14="http://schemas.microsoft.com/office/powerpoint/2010/main" val="31338154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0" y="2248584"/>
            <a:ext cx="901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Next-Level Leaders Are </a:t>
            </a:r>
            <a:r>
              <a:rPr lang="en-US" sz="3600" b="1" dirty="0">
                <a:solidFill>
                  <a:srgbClr val="C00000"/>
                </a:solidFill>
              </a:rPr>
              <a:t>Flow Focused</a:t>
            </a:r>
            <a:r>
              <a:rPr lang="en-US" sz="3600" b="1" dirty="0">
                <a:solidFill>
                  <a:srgbClr val="0070C0"/>
                </a:solidFill>
              </a:rPr>
              <a:t>!</a:t>
            </a:r>
            <a:endParaRPr lang="en-US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2572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60AE-1A52-F644-8CD1-0E5E29A9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1E0F8F"/>
                </a:solidFill>
              </a:rPr>
              <a:t>THE FLOW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46DD-3295-5A45-95B3-4819260FD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The optimal state of mind when you </a:t>
            </a:r>
            <a:r>
              <a:rPr lang="en-US" sz="3200" b="1" i="1" dirty="0">
                <a:solidFill>
                  <a:srgbClr val="FF0000"/>
                </a:solidFill>
              </a:rPr>
              <a:t>perform your best </a:t>
            </a:r>
            <a:r>
              <a:rPr lang="en-US" sz="3200" b="1" dirty="0">
                <a:solidFill>
                  <a:srgbClr val="00B050"/>
                </a:solidFill>
              </a:rPr>
              <a:t>and </a:t>
            </a:r>
            <a:r>
              <a:rPr lang="en-US" sz="3200" b="1" i="1" dirty="0">
                <a:solidFill>
                  <a:srgbClr val="FF0000"/>
                </a:solidFill>
              </a:rPr>
              <a:t>feel your best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641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760AE-1A52-F644-8CD1-0E5E29A9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FLOW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46DD-3295-5A45-95B3-4819260FD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43001"/>
            <a:ext cx="8332845" cy="3543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00B050"/>
                </a:solidFill>
              </a:rPr>
              <a:t>Moments of total absorption, when we are fully energized, focused and immersed in the process of our activity and achieving optimum performance.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1410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37D9CC6-F7F6-9047-85F9-F3E323091D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29909" y="-2"/>
            <a:ext cx="1043785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5" descr="Flow Genome Matrix by Flow Genome Project">
            <a:extLst>
              <a:ext uri="{FF2B5EF4-FFF2-40B4-BE49-F238E27FC236}">
                <a16:creationId xmlns:a16="http://schemas.microsoft.com/office/drawing/2014/main" id="{A725BCA0-1373-3247-B743-CCD8D5B36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4" y="0"/>
            <a:ext cx="9124496" cy="507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7EB0A7F-8B1B-76CF-288F-DBD5A213D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44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25500" y="1735726"/>
            <a:ext cx="749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Next-Level Leaders Own Culture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" y="1596188"/>
            <a:ext cx="8965579" cy="1122947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rgbClr val="7030A0"/>
                </a:solidFill>
              </a:rPr>
            </a:br>
            <a:r>
              <a:rPr lang="en-US" sz="3600" b="1" dirty="0">
                <a:solidFill>
                  <a:srgbClr val="1E0F8F"/>
                </a:solidFill>
              </a:rPr>
              <a:t>Next-Level Presence     </a:t>
            </a:r>
          </a:p>
        </p:txBody>
      </p:sp>
    </p:spTree>
    <p:extLst>
      <p:ext uri="{BB962C8B-B14F-4D97-AF65-F5344CB8AC3E}">
        <p14:creationId xmlns:p14="http://schemas.microsoft.com/office/powerpoint/2010/main" val="1002131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“Culture eats strategy for breakfast.” </a:t>
            </a:r>
            <a:br>
              <a:rPr lang="en-US" sz="3200" b="1" dirty="0">
                <a:solidFill>
                  <a:srgbClr val="7030A0"/>
                </a:solidFill>
              </a:rPr>
            </a:br>
            <a:br>
              <a:rPr lang="en-US" sz="32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Peter Drucker (management guru) </a:t>
            </a:r>
          </a:p>
        </p:txBody>
      </p:sp>
    </p:spTree>
    <p:extLst>
      <p:ext uri="{BB962C8B-B14F-4D97-AF65-F5344CB8AC3E}">
        <p14:creationId xmlns:p14="http://schemas.microsoft.com/office/powerpoint/2010/main" val="28808652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When leaders are asked if they act as a role model for desired culture change, 86% respond YES. </a:t>
            </a:r>
            <a:r>
              <a:rPr lang="en-US" sz="3200" b="1" i="1" dirty="0">
                <a:solidFill>
                  <a:srgbClr val="FF0000"/>
                </a:solidFill>
              </a:rPr>
              <a:t>Only 53% of their direct reports concur.    </a:t>
            </a:r>
          </a:p>
        </p:txBody>
      </p:sp>
    </p:spTree>
    <p:extLst>
      <p:ext uri="{BB962C8B-B14F-4D97-AF65-F5344CB8AC3E}">
        <p14:creationId xmlns:p14="http://schemas.microsoft.com/office/powerpoint/2010/main" val="3266962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86497" y="1409529"/>
            <a:ext cx="89586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Next Level Leaders Understand, Appreciate, Maximize</a:t>
            </a:r>
          </a:p>
          <a:p>
            <a:pPr algn="ctr"/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Differences</a:t>
            </a:r>
          </a:p>
        </p:txBody>
      </p:sp>
    </p:spTree>
    <p:extLst>
      <p:ext uri="{BB962C8B-B14F-4D97-AF65-F5344CB8AC3E}">
        <p14:creationId xmlns:p14="http://schemas.microsoft.com/office/powerpoint/2010/main" val="1209585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360639" y="2637990"/>
            <a:ext cx="6487961" cy="0"/>
          </a:xfrm>
          <a:prstGeom prst="line">
            <a:avLst/>
          </a:prstGeom>
          <a:ln w="101600" cap="rnd">
            <a:gradFill flip="none" rotWithShape="1">
              <a:gsLst>
                <a:gs pos="99167">
                  <a:schemeClr val="tx1">
                    <a:lumMod val="85000"/>
                    <a:lumOff val="15000"/>
                  </a:schemeClr>
                </a:gs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75000"/>
                  </a:schemeClr>
                </a:gs>
              </a:gsLst>
              <a:lin ang="54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cxnSpLocks/>
          </p:cNvCxnSpPr>
          <p:nvPr/>
        </p:nvCxnSpPr>
        <p:spPr>
          <a:xfrm>
            <a:off x="4572000" y="1268113"/>
            <a:ext cx="0" cy="2840262"/>
          </a:xfrm>
          <a:prstGeom prst="line">
            <a:avLst/>
          </a:prstGeom>
          <a:ln w="101600" cap="rnd">
            <a:gradFill flip="none" rotWithShape="1">
              <a:gsLst>
                <a:gs pos="0">
                  <a:schemeClr val="tx1">
                    <a:lumMod val="85000"/>
                    <a:lumOff val="15000"/>
                  </a:schemeClr>
                </a:gs>
                <a:gs pos="50000">
                  <a:schemeClr val="accent6">
                    <a:lumMod val="75000"/>
                  </a:schemeClr>
                </a:gs>
                <a:gs pos="100000">
                  <a:schemeClr val="tx1">
                    <a:lumMod val="85000"/>
                    <a:lumOff val="15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59057" y="7604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Task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88504" y="4202021"/>
            <a:ext cx="1600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People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3546" y="2410916"/>
            <a:ext cx="76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2400" b="1" dirty="0">
                <a:solidFill>
                  <a:srgbClr val="17375E"/>
                </a:solidFill>
              </a:rPr>
              <a:t>Ask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43800" y="2333471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Tell</a:t>
            </a:r>
          </a:p>
        </p:txBody>
      </p:sp>
      <p:sp>
        <p:nvSpPr>
          <p:cNvPr id="27" name="Half Frame 26"/>
          <p:cNvSpPr/>
          <p:nvPr/>
        </p:nvSpPr>
        <p:spPr>
          <a:xfrm>
            <a:off x="838200" y="976999"/>
            <a:ext cx="3200400" cy="1458938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Half Frame 28"/>
          <p:cNvSpPr/>
          <p:nvPr/>
        </p:nvSpPr>
        <p:spPr>
          <a:xfrm rot="10800000">
            <a:off x="5105400" y="2742801"/>
            <a:ext cx="3124200" cy="1673224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Half Frame 29"/>
          <p:cNvSpPr/>
          <p:nvPr/>
        </p:nvSpPr>
        <p:spPr>
          <a:xfrm flipH="1">
            <a:off x="5029199" y="976998"/>
            <a:ext cx="3200400" cy="1378298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Half Frame 30"/>
          <p:cNvSpPr/>
          <p:nvPr/>
        </p:nvSpPr>
        <p:spPr>
          <a:xfrm flipV="1">
            <a:off x="838200" y="2849761"/>
            <a:ext cx="3200400" cy="1540949"/>
          </a:xfrm>
          <a:prstGeom prst="halfFrame">
            <a:avLst>
              <a:gd name="adj1" fmla="val 7647"/>
              <a:gd name="adj2" fmla="val 8004"/>
            </a:avLst>
          </a:prstGeom>
          <a:solidFill>
            <a:schemeClr val="accent6">
              <a:lumMod val="75000"/>
              <a:alpha val="99000"/>
            </a:schemeClr>
          </a:solidFill>
          <a:ln w="0" cap="rnd">
            <a:solidFill>
              <a:schemeClr val="tx1"/>
            </a:solidFill>
          </a:ln>
          <a:effectLst>
            <a:glow rad="38100">
              <a:schemeClr val="accent6">
                <a:lumMod val="75000"/>
                <a:alpha val="39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09353" y="1179303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Driver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01415" y="1183007"/>
            <a:ext cx="197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Analytical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86400" y="2846610"/>
            <a:ext cx="205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Expressive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52600" y="284661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17375E"/>
                </a:solidFill>
              </a:rPr>
              <a:t>Amiable</a:t>
            </a:r>
          </a:p>
        </p:txBody>
      </p:sp>
    </p:spTree>
    <p:extLst>
      <p:ext uri="{BB962C8B-B14F-4D97-AF65-F5344CB8AC3E}">
        <p14:creationId xmlns:p14="http://schemas.microsoft.com/office/powerpoint/2010/main" val="3708762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65" y="1569215"/>
            <a:ext cx="7869838" cy="2253638"/>
          </a:xfrm>
        </p:spPr>
        <p:txBody>
          <a:bodyPr>
            <a:normAutofit fontScale="90000"/>
          </a:bodyPr>
          <a:lstStyle/>
          <a:p>
            <a:br>
              <a:rPr lang="en-US" sz="4000" b="1" u="sng" dirty="0">
                <a:solidFill>
                  <a:srgbClr val="7030A0"/>
                </a:solidFill>
              </a:rPr>
            </a:br>
            <a:br>
              <a:rPr lang="en-US" sz="4000" b="1" u="sng" dirty="0">
                <a:solidFill>
                  <a:srgbClr val="7030A0"/>
                </a:solidFill>
              </a:rPr>
            </a:br>
            <a:br>
              <a:rPr lang="en-US" sz="4000" b="1" u="sng" dirty="0">
                <a:solidFill>
                  <a:srgbClr val="7030A0"/>
                </a:solidFill>
              </a:rPr>
            </a:br>
            <a:r>
              <a:rPr lang="en-US" sz="4000" b="1" i="1" dirty="0">
                <a:solidFill>
                  <a:srgbClr val="C00000"/>
                </a:solidFill>
              </a:rPr>
              <a:t>Three Questions Next-Level Leaders Ask Others</a:t>
            </a: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endParaRPr lang="en-US" sz="36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99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" y="1097280"/>
            <a:ext cx="8961120" cy="3497342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b="1" dirty="0"/>
              <a:t>What’s going better than it was 6 months ago?</a:t>
            </a:r>
            <a:r>
              <a:rPr lang="en-US" sz="2800" dirty="0"/>
              <a:t> </a:t>
            </a:r>
          </a:p>
          <a:p>
            <a:pPr marL="342900" indent="-342900">
              <a:buAutoNum type="arabicPeriod"/>
            </a:pPr>
            <a:r>
              <a:rPr lang="en-US" sz="2800" b="1" dirty="0"/>
              <a:t>What’s not making enough progress or going in the wrong direction?</a:t>
            </a:r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/>
              <a:t> </a:t>
            </a:r>
            <a:r>
              <a:rPr lang="en-US" sz="2800" b="1" dirty="0"/>
              <a:t>What’s something you’re afraid no one is telling me and that you believe I need to know?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9" y="66115"/>
            <a:ext cx="7334411" cy="857250"/>
          </a:xfrm>
        </p:spPr>
        <p:txBody>
          <a:bodyPr>
            <a:normAutofit/>
          </a:bodyPr>
          <a:lstStyle/>
          <a:p>
            <a:pPr algn="r"/>
            <a:r>
              <a:rPr lang="en-US" sz="2800" b="1" u="sng" dirty="0">
                <a:solidFill>
                  <a:srgbClr val="A81704"/>
                </a:solidFill>
              </a:rPr>
              <a:t>3 Questions You Should Be Asking Others</a:t>
            </a:r>
          </a:p>
        </p:txBody>
      </p:sp>
    </p:spTree>
    <p:extLst>
      <p:ext uri="{BB962C8B-B14F-4D97-AF65-F5344CB8AC3E}">
        <p14:creationId xmlns:p14="http://schemas.microsoft.com/office/powerpoint/2010/main" val="10462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265" y="1569215"/>
            <a:ext cx="7869838" cy="2253638"/>
          </a:xfrm>
        </p:spPr>
        <p:txBody>
          <a:bodyPr>
            <a:normAutofit fontScale="90000"/>
          </a:bodyPr>
          <a:lstStyle/>
          <a:p>
            <a:br>
              <a:rPr lang="en-US" sz="4000" b="1" u="sng" dirty="0">
                <a:solidFill>
                  <a:srgbClr val="7030A0"/>
                </a:solidFill>
              </a:rPr>
            </a:br>
            <a:br>
              <a:rPr lang="en-US" sz="4000" b="1" u="sng" dirty="0">
                <a:solidFill>
                  <a:srgbClr val="7030A0"/>
                </a:solidFill>
              </a:rPr>
            </a:br>
            <a:br>
              <a:rPr lang="en-US" sz="4000" b="1" u="sng" dirty="0">
                <a:solidFill>
                  <a:srgbClr val="7030A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Eight </a:t>
            </a:r>
            <a:r>
              <a:rPr lang="en-US" sz="4000" b="1" i="1" dirty="0">
                <a:solidFill>
                  <a:srgbClr val="C00000"/>
                </a:solidFill>
              </a:rPr>
              <a:t>Questions Next-Level Leaders Ask Themselves</a:t>
            </a: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endParaRPr lang="en-US" sz="36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040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5751"/>
            <a:ext cx="9144000" cy="4308872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What are my priorities and is my time allocated appropriately to them?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Is my schedule so full that unexpected events throw me into a panic?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Am I able to be fully present in every interaction, or am I preoccupied with the past of future? </a:t>
            </a:r>
          </a:p>
          <a:p>
            <a:pPr marL="342900" indent="-342900"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Have I structured recovery time into my schedule?</a:t>
            </a:r>
          </a:p>
          <a:p>
            <a:pPr marL="342900" indent="-342900">
              <a:buAutoNum type="arabicPeriod"/>
            </a:pPr>
            <a:r>
              <a:rPr lang="en-US" sz="2400" b="1" dirty="0"/>
              <a:t>What gives me energy and am I making enough time for those things?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4252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" y="1115568"/>
            <a:ext cx="8604504" cy="3479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6. How do I get feedback on who I am as a leader and what do I do with it?</a:t>
            </a:r>
          </a:p>
          <a:p>
            <a:pPr marL="0" indent="0">
              <a:buNone/>
            </a:pPr>
            <a:r>
              <a:rPr lang="en-US" sz="2400" b="1" dirty="0"/>
              <a:t>7. Do I generate energy for others by defining reality and giving hope?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8. Do I have a small group of advisors (kitchen cabinet) who are a candid sounding board?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110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955" y="1569215"/>
            <a:ext cx="8423148" cy="2253638"/>
          </a:xfrm>
        </p:spPr>
        <p:txBody>
          <a:bodyPr>
            <a:normAutofit fontScale="90000"/>
          </a:bodyPr>
          <a:lstStyle/>
          <a:p>
            <a:br>
              <a:rPr lang="en-US" sz="4000" b="1" u="sng" dirty="0">
                <a:solidFill>
                  <a:srgbClr val="7030A0"/>
                </a:solidFill>
              </a:rPr>
            </a:br>
            <a:br>
              <a:rPr lang="en-US" sz="4000" b="1" u="sng" dirty="0">
                <a:solidFill>
                  <a:srgbClr val="7030A0"/>
                </a:solidFill>
              </a:rPr>
            </a:br>
            <a:br>
              <a:rPr lang="en-US" sz="4000" b="1" u="sng" dirty="0">
                <a:solidFill>
                  <a:srgbClr val="7030A0"/>
                </a:solidFill>
              </a:rPr>
            </a:br>
            <a:r>
              <a:rPr lang="en-US" sz="4000" b="1" i="1" dirty="0">
                <a:solidFill>
                  <a:srgbClr val="FF0000"/>
                </a:solidFill>
              </a:rPr>
              <a:t>In Closing, </a:t>
            </a:r>
            <a:r>
              <a:rPr lang="en-US" sz="4000" b="1" dirty="0">
                <a:solidFill>
                  <a:srgbClr val="7030A0"/>
                </a:solidFill>
              </a:rPr>
              <a:t>Next-Level Leaders Monitor the Load</a:t>
            </a: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br>
              <a:rPr lang="en-US" sz="3600" b="1" u="sng" dirty="0">
                <a:solidFill>
                  <a:srgbClr val="7030A0"/>
                </a:solidFill>
              </a:rPr>
            </a:br>
            <a:endParaRPr lang="en-US" sz="36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2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0113-75AB-6049-A086-418B08B3D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25" y="206064"/>
            <a:ext cx="8925059" cy="631064"/>
          </a:xfrm>
        </p:spPr>
        <p:txBody>
          <a:bodyPr>
            <a:normAutofit fontScale="90000"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Next-Level Presence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10A9B1-DF2B-3C42-ADDC-082AEFDDC0F0}"/>
              </a:ext>
            </a:extLst>
          </p:cNvPr>
          <p:cNvSpPr/>
          <p:nvPr/>
        </p:nvSpPr>
        <p:spPr>
          <a:xfrm>
            <a:off x="0" y="1120462"/>
            <a:ext cx="909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368FB-8BB9-3E43-99BF-D590BD8DEB2B}"/>
              </a:ext>
            </a:extLst>
          </p:cNvPr>
          <p:cNvSpPr/>
          <p:nvPr/>
        </p:nvSpPr>
        <p:spPr>
          <a:xfrm>
            <a:off x="488024" y="1582127"/>
            <a:ext cx="828385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Presence is a combination of </a:t>
            </a:r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confidence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poise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en-US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authenticity.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you make your ascent; the more presence is expected and required. 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929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0268" y="1527049"/>
            <a:ext cx="8444088" cy="1911095"/>
          </a:xfrm>
        </p:spPr>
        <p:txBody>
          <a:bodyPr/>
          <a:lstStyle/>
          <a:p>
            <a:r>
              <a:rPr lang="en-US" sz="3600" b="1" dirty="0">
                <a:solidFill>
                  <a:srgbClr val="FFFF00"/>
                </a:solidFill>
              </a:rPr>
              <a:t>Greg Coker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www.KC4L.org</a:t>
            </a:r>
            <a:br>
              <a:rPr lang="en-US" sz="36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www.gregcokerdevelopment.com</a:t>
            </a:r>
            <a:br>
              <a:rPr lang="en-US" sz="3600" b="1" dirty="0">
                <a:solidFill>
                  <a:srgbClr val="00B05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270.223.8343 </a:t>
            </a:r>
          </a:p>
        </p:txBody>
      </p:sp>
    </p:spTree>
    <p:extLst>
      <p:ext uri="{BB962C8B-B14F-4D97-AF65-F5344CB8AC3E}">
        <p14:creationId xmlns:p14="http://schemas.microsoft.com/office/powerpoint/2010/main" val="27936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108065" y="149304"/>
            <a:ext cx="892786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These tools include but not limited to: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Enhancing Person Brand &amp; Re-Branding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 Excellence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Emotional Intelligence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&amp; Comminating a Compelling Vision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How Others Experience You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Cultivating Your Network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97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24E82-972C-334B-93D2-858E7F7C4DB4}"/>
              </a:ext>
            </a:extLst>
          </p:cNvPr>
          <p:cNvSpPr txBox="1"/>
          <p:nvPr/>
        </p:nvSpPr>
        <p:spPr>
          <a:xfrm rot="10800000" flipV="1">
            <a:off x="0" y="487414"/>
            <a:ext cx="89278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Operating Effectively Under Stress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Embracing VUCA (Volatility, Uncertainty, Complexity, Ambiguity)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Conveying Complex Ideas Through Stories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Trust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Power of Vulnerability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Knowing When &amp; When Not to Show Up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Becoming a Great Storyteller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59392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7030A0"/>
                </a:solidFill>
              </a:rPr>
              <a:t>Next-Level Leaders know and appreciate the difference between </a:t>
            </a:r>
            <a:r>
              <a:rPr lang="en-US" sz="3200" b="1" dirty="0">
                <a:solidFill>
                  <a:srgbClr val="FF0000"/>
                </a:solidFill>
              </a:rPr>
              <a:t>Management &amp; Leadership. </a:t>
            </a:r>
          </a:p>
        </p:txBody>
      </p:sp>
    </p:spTree>
    <p:extLst>
      <p:ext uri="{BB962C8B-B14F-4D97-AF65-F5344CB8AC3E}">
        <p14:creationId xmlns:p14="http://schemas.microsoft.com/office/powerpoint/2010/main" val="79185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768" y="1596188"/>
            <a:ext cx="8017309" cy="1122947"/>
          </a:xfrm>
        </p:spPr>
        <p:txBody>
          <a:bodyPr>
            <a:no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</a:rPr>
              <a:t>Next-Level Leaders also understand the importance of Followership!</a:t>
            </a:r>
          </a:p>
        </p:txBody>
      </p:sp>
    </p:spTree>
    <p:extLst>
      <p:ext uri="{BB962C8B-B14F-4D97-AF65-F5344CB8AC3E}">
        <p14:creationId xmlns:p14="http://schemas.microsoft.com/office/powerpoint/2010/main" val="244600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6997</TotalTime>
  <Words>932</Words>
  <Application>Microsoft Macintosh PowerPoint</Application>
  <PresentationFormat>On-screen Show (16:9)</PresentationFormat>
  <Paragraphs>148</Paragraphs>
  <Slides>50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Calibri</vt:lpstr>
      <vt:lpstr>Garamond</vt:lpstr>
      <vt:lpstr>Symbol</vt:lpstr>
      <vt:lpstr>Times New Roman</vt:lpstr>
      <vt:lpstr>Wingdings</vt:lpstr>
      <vt:lpstr>Formal</vt:lpstr>
      <vt:lpstr>Greg Coker www.KC4L.org www.gregcokerdevelopment.com </vt:lpstr>
      <vt:lpstr>PowerPoint Presentation</vt:lpstr>
      <vt:lpstr>Performance alone will not necessarily get you to the Next Level. </vt:lpstr>
      <vt:lpstr> Next-Level Presence     </vt:lpstr>
      <vt:lpstr>Next-Level Presence</vt:lpstr>
      <vt:lpstr>PowerPoint Presentation</vt:lpstr>
      <vt:lpstr>PowerPoint Presentation</vt:lpstr>
      <vt:lpstr>Next-Level Leaders know and appreciate the difference between Management &amp; Leadership. </vt:lpstr>
      <vt:lpstr>Next-Level Leaders also understand the importance of Followership!</vt:lpstr>
      <vt:lpstr>Next-Level Leaders understand the value of the Left Tackle!</vt:lpstr>
      <vt:lpstr> Leadership is important but it’s Followers who really make the difference in creating a movement!  </vt:lpstr>
      <vt:lpstr>PowerPoint Presentation</vt:lpstr>
      <vt:lpstr>PowerPoint Presentation</vt:lpstr>
      <vt:lpstr>PowerPoint Presentation</vt:lpstr>
      <vt:lpstr>Delegate Unless You Can…</vt:lpstr>
      <vt:lpstr>PowerPoint Presentation</vt:lpstr>
      <vt:lpstr> Next-Level Leaders are Aware of the Shadow they Cast.    </vt:lpstr>
      <vt:lpstr>When top leaders are asked if they act as a role model for desired culture change, 86% respond YES. Only 53% of their direct reports concur.    </vt:lpstr>
      <vt:lpstr> Next-Level Leaders are Bus Drivers     </vt:lpstr>
      <vt:lpstr>PowerPoint Presentation</vt:lpstr>
      <vt:lpstr> Next-Level Leaders Deliver on the Four Things Followers Really Want     </vt:lpstr>
      <vt:lpstr>PowerPoint Presentation</vt:lpstr>
      <vt:lpstr> Next-Level Leaders are Fully Engaged!    </vt:lpstr>
      <vt:lpstr>ENGAGEMENT</vt:lpstr>
      <vt:lpstr>Next-Level Leaders are WIG Focused </vt:lpstr>
      <vt:lpstr>PowerPoint Presentation</vt:lpstr>
      <vt:lpstr>Next-Level Leaders are Driven by   Three Questions </vt:lpstr>
      <vt:lpstr>PowerPoint Presentation</vt:lpstr>
      <vt:lpstr>PowerPoint Presentation</vt:lpstr>
      <vt:lpstr>PowerPoint Presentation</vt:lpstr>
      <vt:lpstr>Next-Level Leaders Value Victory over Winning</vt:lpstr>
      <vt:lpstr>Winning: Go to war, lose soldiers, win the battle, you come home as one of the few survivors.  Victory: Go to war, win the battle, everyone makes it home. </vt:lpstr>
      <vt:lpstr>PowerPoint Presentation</vt:lpstr>
      <vt:lpstr>PowerPoint Presentation</vt:lpstr>
      <vt:lpstr>PowerPoint Presentation</vt:lpstr>
      <vt:lpstr>THE FLOW STATE</vt:lpstr>
      <vt:lpstr>THE FLOW STATE</vt:lpstr>
      <vt:lpstr>PowerPoint Presentation</vt:lpstr>
      <vt:lpstr>PowerPoint Presentation</vt:lpstr>
      <vt:lpstr>“Culture eats strategy for breakfast.”   Peter Drucker (management guru) </vt:lpstr>
      <vt:lpstr>When leaders are asked if they act as a role model for desired culture change, 86% respond YES. Only 53% of their direct reports concur.    </vt:lpstr>
      <vt:lpstr>PowerPoint Presentation</vt:lpstr>
      <vt:lpstr>PowerPoint Presentation</vt:lpstr>
      <vt:lpstr>   Three Questions Next-Level Leaders Ask Others     </vt:lpstr>
      <vt:lpstr>3 Questions You Should Be Asking Others</vt:lpstr>
      <vt:lpstr>   Eight Questions Next-Level Leaders Ask Themselves     </vt:lpstr>
      <vt:lpstr>PowerPoint Presentation</vt:lpstr>
      <vt:lpstr>PowerPoint Presentation</vt:lpstr>
      <vt:lpstr>   In Closing, Next-Level Leaders Monitor the Load     </vt:lpstr>
      <vt:lpstr>Greg Coker www.KC4L.org www.gregcokerdevelopment.com 270.223.8343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Kendra Miriani</cp:lastModifiedBy>
  <cp:revision>461</cp:revision>
  <dcterms:created xsi:type="dcterms:W3CDTF">2010-04-12T23:12:02Z</dcterms:created>
  <dcterms:modified xsi:type="dcterms:W3CDTF">2025-02-17T18:12:32Z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